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69AB3F4-C63D-4C6A-981A-20584973615B}">
          <p14:sldIdLst>
            <p14:sldId id="256"/>
            <p14:sldId id="262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Imagen2.png" TargetMode="External"/><Relationship Id="rId2" Type="http://schemas.openxmlformats.org/officeDocument/2006/relationships/hyperlink" Target="Imagen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Imagen5.png" TargetMode="External"/><Relationship Id="rId5" Type="http://schemas.openxmlformats.org/officeDocument/2006/relationships/hyperlink" Target="Imagen4.png" TargetMode="External"/><Relationship Id="rId4" Type="http://schemas.openxmlformats.org/officeDocument/2006/relationships/hyperlink" Target="Imagen3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7101" r="9708" b="66667"/>
          <a:stretch>
            <a:fillRect/>
          </a:stretch>
        </p:blipFill>
        <p:spPr bwMode="auto">
          <a:xfrm>
            <a:off x="1115616" y="217655"/>
            <a:ext cx="67341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1196752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Educación Superior Tecnológica</a:t>
            </a:r>
            <a:endParaRPr lang="es-MX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TECNOLÓGICO DE SALINA CRUZ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MX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ACTIVIDAD: presentación 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MATERIA: arquitectura de redes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MC. ROMÁN NÁJERA SUSANA MÓNICA 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zarate López Leonardo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 Y GRUPO: 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5E</a:t>
            </a: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CARRERA: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EN TECNOLOGÍAS DE LA INFORMACIÓN Y DE LAS COMUNICACIONES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PUERTO DE SALINA CRUZ OAXACA, A 08 DE SEPTIEMBRE DE 2014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/>
              <a:t>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90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66484" y="2834934"/>
            <a:ext cx="1656184" cy="1188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Comunicación a través de la red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1691680" y="404664"/>
            <a:ext cx="360040" cy="604867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1763688" y="548680"/>
            <a:ext cx="151216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para las comunicaciones</a:t>
            </a:r>
            <a:endParaRPr lang="es-MX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203848" y="548680"/>
            <a:ext cx="864096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 redondeado"/>
          <p:cNvSpPr/>
          <p:nvPr/>
        </p:nvSpPr>
        <p:spPr>
          <a:xfrm>
            <a:off x="3995936" y="548680"/>
            <a:ext cx="266429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comunicación comienza con un mensaje o información que se </a:t>
            </a: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enviar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una persona o dispositivo a otro.</a:t>
            </a:r>
          </a:p>
        </p:txBody>
      </p:sp>
      <p:sp>
        <p:nvSpPr>
          <p:cNvPr id="9" name="8 Decisión">
            <a:hlinkClick r:id="rId2" action="ppaction://hlinkfile"/>
          </p:cNvPr>
          <p:cNvSpPr/>
          <p:nvPr/>
        </p:nvSpPr>
        <p:spPr>
          <a:xfrm>
            <a:off x="7308304" y="404664"/>
            <a:ext cx="1512168" cy="504056"/>
          </a:xfrm>
          <a:prstGeom prst="flowChartDecision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aquí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Flecha izquierda y derecha"/>
          <p:cNvSpPr/>
          <p:nvPr/>
        </p:nvSpPr>
        <p:spPr>
          <a:xfrm>
            <a:off x="6660232" y="548680"/>
            <a:ext cx="648072" cy="252028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 redondeado"/>
          <p:cNvSpPr/>
          <p:nvPr/>
        </p:nvSpPr>
        <p:spPr>
          <a:xfrm>
            <a:off x="1763688" y="1340768"/>
            <a:ext cx="136815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de mensajes</a:t>
            </a:r>
            <a:endParaRPr lang="es-MX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2987824" y="1268760"/>
            <a:ext cx="288032" cy="864096"/>
          </a:xfrm>
          <a:prstGeom prst="leftBrace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3347864" y="1196752"/>
            <a:ext cx="345638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comunicación simple, como un video musical o un e-mail puede enviarse a través de la red desde </a:t>
            </a: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origen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un destino como un </a:t>
            </a:r>
            <a:r>
              <a:rPr lang="es-MX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bits masivo y continuo.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6573999" y="1472702"/>
            <a:ext cx="720080" cy="2880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Bisel"/>
          <p:cNvSpPr/>
          <p:nvPr/>
        </p:nvSpPr>
        <p:spPr>
          <a:xfrm>
            <a:off x="7452320" y="1052736"/>
            <a:ext cx="1224136" cy="864096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3" action="ppaction://hlinkfile"/>
              </a:rPr>
              <a:t>Imagen</a:t>
            </a:r>
            <a:r>
              <a:rPr lang="es-MX" dirty="0" smtClean="0"/>
              <a:t> aquí</a:t>
            </a:r>
            <a:endParaRPr lang="es-MX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1763688" y="2564904"/>
            <a:ext cx="129614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 la red</a:t>
            </a:r>
            <a:endParaRPr lang="es-MX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Flecha a la derecha con bandas"/>
          <p:cNvSpPr/>
          <p:nvPr/>
        </p:nvSpPr>
        <p:spPr>
          <a:xfrm>
            <a:off x="3059832" y="2636912"/>
            <a:ext cx="720080" cy="360040"/>
          </a:xfrm>
          <a:prstGeom prst="stripedRightArrow">
            <a:avLst>
              <a:gd name="adj1" fmla="val 42846"/>
              <a:gd name="adj2" fmla="val 50000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 redondeado"/>
          <p:cNvSpPr/>
          <p:nvPr/>
        </p:nvSpPr>
        <p:spPr>
          <a:xfrm>
            <a:off x="3779913" y="2492896"/>
            <a:ext cx="3154126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ruta que toma un mensaje desde el origen hasta el destino puede ser tan sencilla como un solo cable que </a:t>
            </a: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 una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computadora con otra o tan compleja como una red que literalmente abarca el mundo.</a:t>
            </a:r>
            <a:endParaRPr lang="es-MX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6804248" y="2780928"/>
            <a:ext cx="6840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7668344" y="249289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Imagen </a:t>
            </a:r>
            <a:r>
              <a:rPr lang="es-MX" dirty="0" smtClean="0">
                <a:hlinkClick r:id="rId4" action="ppaction://hlinkfile"/>
              </a:rPr>
              <a:t>aquí</a:t>
            </a:r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1763688" y="3573016"/>
            <a:ext cx="12961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 intermediarios y su rol en la red</a:t>
            </a:r>
            <a:endParaRPr lang="es-MX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Flecha a la derecha con bandas"/>
          <p:cNvSpPr/>
          <p:nvPr/>
        </p:nvSpPr>
        <p:spPr>
          <a:xfrm>
            <a:off x="3131840" y="3789040"/>
            <a:ext cx="648073" cy="234026"/>
          </a:xfrm>
          <a:prstGeom prst="strip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3995936" y="3645024"/>
            <a:ext cx="257806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dispositivos conectan los hosts individuales a la red y pueden conectar varias redes individuales </a:t>
            </a: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formar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12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23 Flecha a la derecha con muesca"/>
          <p:cNvSpPr/>
          <p:nvPr/>
        </p:nvSpPr>
        <p:spPr>
          <a:xfrm>
            <a:off x="6660232" y="3789040"/>
            <a:ext cx="792088" cy="234026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Documento"/>
          <p:cNvSpPr/>
          <p:nvPr/>
        </p:nvSpPr>
        <p:spPr>
          <a:xfrm>
            <a:off x="7668344" y="3573016"/>
            <a:ext cx="1152128" cy="576064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5" action="ppaction://hlinkfile"/>
              </a:rPr>
              <a:t>Imagen aquí</a:t>
            </a:r>
            <a:endParaRPr lang="es-MX" dirty="0"/>
          </a:p>
        </p:txBody>
      </p:sp>
      <p:sp>
        <p:nvSpPr>
          <p:cNvPr id="26" name="25 Rectángulo"/>
          <p:cNvSpPr/>
          <p:nvPr/>
        </p:nvSpPr>
        <p:spPr>
          <a:xfrm>
            <a:off x="1871700" y="4653136"/>
            <a:ext cx="9001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de red</a:t>
            </a:r>
            <a:endParaRPr lang="es-MX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Cheurón"/>
          <p:cNvSpPr/>
          <p:nvPr/>
        </p:nvSpPr>
        <p:spPr>
          <a:xfrm>
            <a:off x="2699792" y="4731934"/>
            <a:ext cx="648072" cy="274452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347864" y="4797152"/>
            <a:ext cx="23762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comunicación a través de una red es transportada por un medio. El medio proporciona el canal por el cual viaja </a:t>
            </a:r>
            <a:r>
              <a:rPr lang="es-MX" sz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mensaje </a:t>
            </a:r>
            <a:r>
              <a:rPr lang="es-MX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origen hasta el destino.</a:t>
            </a:r>
          </a:p>
        </p:txBody>
      </p:sp>
      <p:sp>
        <p:nvSpPr>
          <p:cNvPr id="29" name="28 Flecha izquierda y derecha"/>
          <p:cNvSpPr/>
          <p:nvPr/>
        </p:nvSpPr>
        <p:spPr>
          <a:xfrm>
            <a:off x="5739430" y="4869160"/>
            <a:ext cx="1406856" cy="36004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Trapecio"/>
          <p:cNvSpPr/>
          <p:nvPr/>
        </p:nvSpPr>
        <p:spPr>
          <a:xfrm>
            <a:off x="7488324" y="4653136"/>
            <a:ext cx="1332148" cy="57606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6" action="ppaction://hlinkfile"/>
              </a:rPr>
              <a:t>Imagen aquí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83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72008" y="3068960"/>
            <a:ext cx="125963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(Red de área local), WAN (Red de área amplia) e </a:t>
            </a:r>
            <a:r>
              <a:rPr lang="es-MX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internetworks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1259632" y="116632"/>
            <a:ext cx="360040" cy="6552728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619672" y="332656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infraestructuras de red pueden variar en gran medida en términos de:</a:t>
            </a:r>
          </a:p>
        </p:txBody>
      </p:sp>
      <p:sp>
        <p:nvSpPr>
          <p:cNvPr id="9" name="8 Abrir llave"/>
          <p:cNvSpPr/>
          <p:nvPr/>
        </p:nvSpPr>
        <p:spPr>
          <a:xfrm>
            <a:off x="3491880" y="116632"/>
            <a:ext cx="126014" cy="1008112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3707904" y="116632"/>
            <a:ext cx="28083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tamaño del área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cubierta, la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de usuarios conectados,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y tipos de servicios disponibles.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294"/>
            <a:ext cx="2016224" cy="111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a la derecha con muesca"/>
          <p:cNvSpPr/>
          <p:nvPr/>
        </p:nvSpPr>
        <p:spPr>
          <a:xfrm>
            <a:off x="6516216" y="332656"/>
            <a:ext cx="504056" cy="2880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403648" y="1556792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de área amplia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2591780" y="1368436"/>
            <a:ext cx="180020" cy="952775"/>
          </a:xfrm>
          <a:prstGeom prst="leftBrace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699792" y="1457115"/>
            <a:ext cx="37444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LAN y WAN son de mucha utilidad para las organizaciones individuales. Conectan a los usuarios dentro de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organización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Permiten gran cantidad de formas de comunicación que incluyen intercambio de e-mails,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corporativa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acceso a recursos.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699792" cy="14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403648" y="2685515"/>
            <a:ext cx="972108" cy="671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Internet: una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redes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2458906" y="2616220"/>
            <a:ext cx="121729" cy="810066"/>
          </a:xfrm>
          <a:prstGeom prst="leftBrace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2483768" y="2564904"/>
            <a:ext cx="2808312" cy="959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existen beneficios por el uso de una LAN o WAN, la mayoría de los usuarios necesitan comunicarse con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recurso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otra red, fuera de la organización local.</a:t>
            </a:r>
          </a:p>
        </p:txBody>
      </p:sp>
      <p:sp>
        <p:nvSpPr>
          <p:cNvPr id="20" name="19 Abrir llave"/>
          <p:cNvSpPr/>
          <p:nvPr/>
        </p:nvSpPr>
        <p:spPr>
          <a:xfrm>
            <a:off x="5364088" y="2564904"/>
            <a:ext cx="45719" cy="1337527"/>
          </a:xfrm>
          <a:prstGeom prst="leftBrace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5652120" y="2924944"/>
            <a:ext cx="32403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 un correo electrónico a un amigo en otro país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acceder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noticias o productos de un sitio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un archivo de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computadora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 vecino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mensajería instantánea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pariente de otra ciudad, y</a:t>
            </a:r>
          </a:p>
          <a:p>
            <a:pPr algn="just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actividad de un equipo deportivo favorito a través del teléfono celular.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403647" y="3861048"/>
            <a:ext cx="1538457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Representaciones de red</a:t>
            </a:r>
          </a:p>
        </p:txBody>
      </p:sp>
      <p:sp>
        <p:nvSpPr>
          <p:cNvPr id="24" name="23 Abrir llave"/>
          <p:cNvSpPr/>
          <p:nvPr/>
        </p:nvSpPr>
        <p:spPr>
          <a:xfrm>
            <a:off x="2843808" y="3761232"/>
            <a:ext cx="45719" cy="1395960"/>
          </a:xfrm>
          <a:prstGeom prst="leftBrace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2843808" y="3861048"/>
            <a:ext cx="266429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transporta información compleja como la conectividad de red y el funcionamiento de una gran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mucha utilidad utilizar representaciones visuales y gráficos.</a:t>
            </a:r>
          </a:p>
        </p:txBody>
      </p:sp>
      <p:sp>
        <p:nvSpPr>
          <p:cNvPr id="26" name="25 Abrir llave"/>
          <p:cNvSpPr/>
          <p:nvPr/>
        </p:nvSpPr>
        <p:spPr>
          <a:xfrm>
            <a:off x="5652120" y="4185084"/>
            <a:ext cx="45719" cy="1395960"/>
          </a:xfrm>
          <a:prstGeom prst="leftBrace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85084"/>
            <a:ext cx="3240360" cy="139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1367643" y="5437028"/>
            <a:ext cx="1305859" cy="656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</a:p>
        </p:txBody>
      </p:sp>
      <p:sp>
        <p:nvSpPr>
          <p:cNvPr id="29" name="28 Abrir llave"/>
          <p:cNvSpPr/>
          <p:nvPr/>
        </p:nvSpPr>
        <p:spPr>
          <a:xfrm>
            <a:off x="2627784" y="5229200"/>
            <a:ext cx="45719" cy="936104"/>
          </a:xfrm>
          <a:prstGeom prst="leftBrace">
            <a:avLst/>
          </a:prstGeom>
          <a:noFill/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"/>
          <p:cNvSpPr/>
          <p:nvPr/>
        </p:nvSpPr>
        <p:spPr>
          <a:xfrm>
            <a:off x="2614639" y="5229200"/>
            <a:ext cx="1957361" cy="108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comunicación, ya sea cara a cara o por una red, está regida por reglas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predeterminadas denominadas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protocolos.</a:t>
            </a:r>
          </a:p>
        </p:txBody>
      </p:sp>
      <p:sp>
        <p:nvSpPr>
          <p:cNvPr id="27" name="26 Abrir llave"/>
          <p:cNvSpPr/>
          <p:nvPr/>
        </p:nvSpPr>
        <p:spPr>
          <a:xfrm>
            <a:off x="4644008" y="5445224"/>
            <a:ext cx="90010" cy="972108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"/>
          <p:cNvSpPr/>
          <p:nvPr/>
        </p:nvSpPr>
        <p:spPr>
          <a:xfrm>
            <a:off x="4644008" y="5733256"/>
            <a:ext cx="1548172" cy="904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 protocolos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específicos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características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conversación.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650833"/>
            <a:ext cx="2592288" cy="116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Abrir llave"/>
          <p:cNvSpPr/>
          <p:nvPr/>
        </p:nvSpPr>
        <p:spPr>
          <a:xfrm>
            <a:off x="6282190" y="5697252"/>
            <a:ext cx="90010" cy="972108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8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8" grpId="0" animBg="1"/>
      <p:bldP spid="16" grpId="0"/>
      <p:bldP spid="20" grpId="0" animBg="1"/>
      <p:bldP spid="17" grpId="0"/>
      <p:bldP spid="19" grpId="0"/>
      <p:bldP spid="24" grpId="0" animBg="1"/>
      <p:bldP spid="21" grpId="0"/>
      <p:bldP spid="26" grpId="0" animBg="1"/>
      <p:bldP spid="23" grpId="0"/>
      <p:bldP spid="29" grpId="0" animBg="1"/>
      <p:bldP spid="25" grpId="0"/>
      <p:bldP spid="27" grpId="0" animBg="1"/>
      <p:bldP spid="28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695" y="684514"/>
            <a:ext cx="129614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(Red de área local), WAN (Red de área amplia) e </a:t>
            </a:r>
            <a:r>
              <a:rPr lang="es-MX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internetworks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1259632" y="188640"/>
            <a:ext cx="504056" cy="216024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466188" y="373226"/>
            <a:ext cx="1521636" cy="391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de red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2987824" y="188640"/>
            <a:ext cx="180020" cy="79208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167844" y="260648"/>
            <a:ext cx="21962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nivel humano, algunas reglas de comunicación son formales y otras simplemente sobreentendidas o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implícitas, basadas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usos y costumbres.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59" y="58316"/>
            <a:ext cx="322954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a la derecha con muesca"/>
          <p:cNvSpPr/>
          <p:nvPr/>
        </p:nvSpPr>
        <p:spPr>
          <a:xfrm>
            <a:off x="5292080" y="476672"/>
            <a:ext cx="514871" cy="288032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475656" y="1340768"/>
            <a:ext cx="12241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Suites de protocolos y </a:t>
            </a:r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</a:t>
            </a:r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industria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2627784" y="1255068"/>
            <a:ext cx="288032" cy="116582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2918637" y="1327076"/>
            <a:ext cx="2301435" cy="1093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frecuencia, muchos de los protocolos que comprenden una suite de protocolos aluden a otros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ampliamente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utilizados o a estándares de la industria.</a:t>
            </a:r>
          </a:p>
        </p:txBody>
      </p:sp>
      <p:sp>
        <p:nvSpPr>
          <p:cNvPr id="14" name="13 Abrir llave"/>
          <p:cNvSpPr/>
          <p:nvPr/>
        </p:nvSpPr>
        <p:spPr>
          <a:xfrm>
            <a:off x="5148064" y="1264475"/>
            <a:ext cx="288032" cy="142025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5364088" y="1340768"/>
            <a:ext cx="374441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uso de estándares en el desarrollo e implementación de protocolos asegura que los productos de diferentes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fabricantes puedan funcionar conjuntamente para lograr comunicaciones eficientes.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4221088"/>
            <a:ext cx="86189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modelos en capas</a:t>
            </a:r>
          </a:p>
        </p:txBody>
      </p:sp>
      <p:sp>
        <p:nvSpPr>
          <p:cNvPr id="16" name="15 Abrir llave"/>
          <p:cNvSpPr/>
          <p:nvPr/>
        </p:nvSpPr>
        <p:spPr>
          <a:xfrm>
            <a:off x="755576" y="2636912"/>
            <a:ext cx="218223" cy="410445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898299" y="2816932"/>
            <a:ext cx="219404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modelo en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capas muestra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funcionamiento de los protocolos que se produce dentro de cada capa, como así también la interacción de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capas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y debajo de él.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3131840" y="2924944"/>
            <a:ext cx="144016" cy="864096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23" y="2816932"/>
            <a:ext cx="4295521" cy="135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827584" y="5085184"/>
            <a:ext cx="11139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</a:t>
            </a:r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y referencia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1876434" y="4221088"/>
            <a:ext cx="319302" cy="252028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2051720" y="4437112"/>
            <a:ext cx="294950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modelo de protocolo proporciona un modelo que coincide fielmente con la estructura de una suite de protocolo en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particular.</a:t>
            </a:r>
          </a:p>
        </p:txBody>
      </p:sp>
      <p:sp>
        <p:nvSpPr>
          <p:cNvPr id="22" name="21 Abrir llave"/>
          <p:cNvSpPr/>
          <p:nvPr/>
        </p:nvSpPr>
        <p:spPr>
          <a:xfrm>
            <a:off x="5001229" y="4365104"/>
            <a:ext cx="288031" cy="93610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5220072" y="4293096"/>
            <a:ext cx="33123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de interconexión de sistema abierto (OSI) es el modelo de referencia de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más ampliamente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conocido.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117425" y="5918066"/>
            <a:ext cx="68881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TCP/IP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Abrir llave"/>
          <p:cNvSpPr/>
          <p:nvPr/>
        </p:nvSpPr>
        <p:spPr>
          <a:xfrm>
            <a:off x="2894322" y="5301208"/>
            <a:ext cx="183512" cy="144016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Rectángulo"/>
          <p:cNvSpPr/>
          <p:nvPr/>
        </p:nvSpPr>
        <p:spPr>
          <a:xfrm>
            <a:off x="3167844" y="5589240"/>
            <a:ext cx="1188132" cy="904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TCP/IP es un estándar abierto, una compañía no controla la definición del modelo.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Abrir llave"/>
          <p:cNvSpPr/>
          <p:nvPr/>
        </p:nvSpPr>
        <p:spPr>
          <a:xfrm>
            <a:off x="4499992" y="5379012"/>
            <a:ext cx="183512" cy="144016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26" y="5379012"/>
            <a:ext cx="4339877" cy="139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  <p:bldP spid="13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8520" y="476672"/>
            <a:ext cx="12241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comunicación</a:t>
            </a:r>
          </a:p>
        </p:txBody>
      </p:sp>
      <p:sp>
        <p:nvSpPr>
          <p:cNvPr id="5" name="4 Abrir llave"/>
          <p:cNvSpPr/>
          <p:nvPr/>
        </p:nvSpPr>
        <p:spPr>
          <a:xfrm>
            <a:off x="1043608" y="332656"/>
            <a:ext cx="216024" cy="108012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115616" y="620688"/>
            <a:ext cx="17281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TCP/IP describe la funcionalidad de los protocolos que forman la suite de protocolos TCP/IP.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2771800" y="116632"/>
            <a:ext cx="216024" cy="187220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2843808" y="332656"/>
            <a:ext cx="280831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Creación de datos a nivel de la capa de aplicación del dispositivo final origen.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Segmentación y encapsulación de datos cuando pasan por la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protocolos en el dispositivo final de origen.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Generación de los datos sobre el medio en la capa de acceso a la red de la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5580112" y="44624"/>
            <a:ext cx="108012" cy="216024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5796136" y="404664"/>
            <a:ext cx="32403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Transporte de los datos a través de la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consiste de los medios y de cualquier dispositivo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intermediario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Recepción de los datos en la capa de acceso a la red del dispositivo final de destino.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Desencapsulación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rearmado de los datos cuando pasan por la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dispositivo final.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Traspaso de estos datos a la aplicación de destino en la capa de aplicación del dispositivo final de destino.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-11607" y="2636912"/>
            <a:ext cx="14756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datos del protocolo y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encapsulación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Abrir llave"/>
          <p:cNvSpPr/>
          <p:nvPr/>
        </p:nvSpPr>
        <p:spPr>
          <a:xfrm>
            <a:off x="1464049" y="2389076"/>
            <a:ext cx="216024" cy="128776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1613869" y="2512994"/>
            <a:ext cx="2022027" cy="103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Mientras los datos de la aplicación bajan al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protocolo y se transmiten por los medios de la red, varios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le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agregan información en cada nivel.</a:t>
            </a:r>
          </a:p>
        </p:txBody>
      </p:sp>
      <p:sp>
        <p:nvSpPr>
          <p:cNvPr id="15" name="14 Abrir llave"/>
          <p:cNvSpPr/>
          <p:nvPr/>
        </p:nvSpPr>
        <p:spPr>
          <a:xfrm>
            <a:off x="3635896" y="2421255"/>
            <a:ext cx="216024" cy="128776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89076"/>
            <a:ext cx="4536503" cy="14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07504" y="4221088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envío y recepción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933922" y="4005064"/>
            <a:ext cx="174216" cy="93610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1108138" y="4155575"/>
            <a:ext cx="227985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envían mensajes en una red, el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protocolo de un host funciona desde arriba hacia abajo.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3347864" y="3933056"/>
            <a:ext cx="174216" cy="93610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34924"/>
            <a:ext cx="2952328" cy="152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Abrir llave"/>
          <p:cNvSpPr/>
          <p:nvPr/>
        </p:nvSpPr>
        <p:spPr>
          <a:xfrm>
            <a:off x="6444208" y="3861048"/>
            <a:ext cx="174216" cy="147616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44" y="3834924"/>
            <a:ext cx="2456156" cy="15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07504" y="5589240"/>
            <a:ext cx="82641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OSI</a:t>
            </a:r>
          </a:p>
        </p:txBody>
      </p:sp>
      <p:sp>
        <p:nvSpPr>
          <p:cNvPr id="26" name="25 Abrir llave"/>
          <p:cNvSpPr/>
          <p:nvPr/>
        </p:nvSpPr>
        <p:spPr>
          <a:xfrm>
            <a:off x="726221" y="5337212"/>
            <a:ext cx="294809" cy="118813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/>
          <p:cNvSpPr/>
          <p:nvPr/>
        </p:nvSpPr>
        <p:spPr>
          <a:xfrm>
            <a:off x="971600" y="5362778"/>
            <a:ext cx="3888432" cy="1162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OSI fue diseñado por la Organización Internacional para la Estandarización (ISO,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para proporcionar un marco sobre el cual crear una suite de protocolos de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abiertos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23 Abrir llave"/>
          <p:cNvSpPr/>
          <p:nvPr/>
        </p:nvSpPr>
        <p:spPr>
          <a:xfrm>
            <a:off x="4877181" y="5548016"/>
            <a:ext cx="324036" cy="119335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6713" y="4227823"/>
            <a:ext cx="1335154" cy="37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/>
      <p:bldP spid="21" grpId="0" animBg="1"/>
      <p:bldP spid="23" grpId="0" animBg="1"/>
      <p:bldP spid="20" grpId="0"/>
      <p:bldP spid="26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337506"/>
            <a:ext cx="129102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el modelo OSI y el modelo TCP/IP</a:t>
            </a:r>
          </a:p>
        </p:txBody>
      </p:sp>
      <p:sp>
        <p:nvSpPr>
          <p:cNvPr id="5" name="4 Abrir llave"/>
          <p:cNvSpPr/>
          <p:nvPr/>
        </p:nvSpPr>
        <p:spPr>
          <a:xfrm>
            <a:off x="1547664" y="146672"/>
            <a:ext cx="216024" cy="100811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907704" y="156941"/>
            <a:ext cx="2232248" cy="105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modelo OSI, la capa Acceso a la red y la capa Aplicación del modelo TCP/IP están subdivididas para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describir funciones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discretas que deben producirse en estas capas.</a:t>
            </a:r>
          </a:p>
        </p:txBody>
      </p:sp>
      <p:sp>
        <p:nvSpPr>
          <p:cNvPr id="7" name="6 Abrir llave"/>
          <p:cNvSpPr/>
          <p:nvPr/>
        </p:nvSpPr>
        <p:spPr>
          <a:xfrm>
            <a:off x="4211960" y="142129"/>
            <a:ext cx="216024" cy="1584176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941"/>
            <a:ext cx="4320480" cy="174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61208" y="4071639"/>
            <a:ext cx="14648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Direccionamiento en la red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1156736" y="1905966"/>
            <a:ext cx="462936" cy="483540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655676" y="2132856"/>
            <a:ext cx="21962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OSI describe los procesos de codificación, formateo, segmentación y encapsulación de datos para transmitir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red.</a:t>
            </a:r>
          </a:p>
        </p:txBody>
      </p:sp>
      <p:sp>
        <p:nvSpPr>
          <p:cNvPr id="12" name="11 Abrir llave"/>
          <p:cNvSpPr/>
          <p:nvPr/>
        </p:nvSpPr>
        <p:spPr>
          <a:xfrm>
            <a:off x="3851920" y="2044584"/>
            <a:ext cx="216024" cy="109253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22" y="1986895"/>
            <a:ext cx="4770530" cy="12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469254" y="3686314"/>
            <a:ext cx="1476164" cy="606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 datos al dispositivo final</a:t>
            </a:r>
          </a:p>
        </p:txBody>
      </p:sp>
      <p:sp>
        <p:nvSpPr>
          <p:cNvPr id="16" name="15 Abrir llave"/>
          <p:cNvSpPr/>
          <p:nvPr/>
        </p:nvSpPr>
        <p:spPr>
          <a:xfrm>
            <a:off x="3023828" y="3420678"/>
            <a:ext cx="216024" cy="109253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3275856" y="3420678"/>
            <a:ext cx="1872208" cy="1182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proceso de encapsulación, se agregan identificadores de dirección a los datos mientras bajan al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protocolo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host de origen.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5148191" y="3420678"/>
            <a:ext cx="216024" cy="109253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5367206" y="3444212"/>
            <a:ext cx="2376264" cy="125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 identificador, la dirección física del host, aparece en el encabezado de la PDU de Capa 2, llamado trama</a:t>
            </a:r>
            <a:r>
              <a:rPr lang="es-MX" dirty="0"/>
              <a:t>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547664" y="4941168"/>
            <a:ext cx="120613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de datos a través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</a:t>
            </a:r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2753798" y="4826947"/>
            <a:ext cx="216024" cy="109253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3038982" y="4898955"/>
            <a:ext cx="2109210" cy="90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protocolos de Capa 3 están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diseñados principalmente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mover datos desde una red local a otra red local dentro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internetwork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23 Abrir llave"/>
          <p:cNvSpPr/>
          <p:nvPr/>
        </p:nvSpPr>
        <p:spPr>
          <a:xfrm>
            <a:off x="5220072" y="4712726"/>
            <a:ext cx="216024" cy="109253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5413964" y="4575695"/>
            <a:ext cx="3059832" cy="1144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routers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utilizan </a:t>
            </a:r>
            <a:r>
              <a: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porción </a:t>
            </a:r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identificador de red de esta dirección para determinar qué ruta utilizar para llegar al host de destino.</a:t>
            </a:r>
          </a:p>
        </p:txBody>
      </p:sp>
    </p:spTree>
    <p:extLst>
      <p:ext uri="{BB962C8B-B14F-4D97-AF65-F5344CB8AC3E}">
        <p14:creationId xmlns:p14="http://schemas.microsoft.com/office/powerpoint/2010/main" val="10613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10" grpId="0" animBg="1"/>
      <p:bldP spid="9" grpId="0"/>
      <p:bldP spid="12" grpId="0" animBg="1"/>
      <p:bldP spid="11" grpId="0"/>
      <p:bldP spid="16" grpId="0" animBg="1"/>
      <p:bldP spid="14" grpId="0"/>
      <p:bldP spid="18" grpId="0" animBg="1"/>
      <p:bldP spid="15" grpId="0"/>
      <p:bldP spid="17" grpId="0"/>
      <p:bldP spid="21" grpId="0" animBg="1"/>
      <p:bldP spid="19" grpId="0"/>
      <p:bldP spid="24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359659"/>
            <a:ext cx="12241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 datos a la aplicación correcta</a:t>
            </a:r>
          </a:p>
        </p:txBody>
      </p:sp>
      <p:sp>
        <p:nvSpPr>
          <p:cNvPr id="5" name="4 Abrir llave"/>
          <p:cNvSpPr/>
          <p:nvPr/>
        </p:nvSpPr>
        <p:spPr>
          <a:xfrm>
            <a:off x="1340662" y="170638"/>
            <a:ext cx="432048" cy="124213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1556686" y="341657"/>
            <a:ext cx="2088232" cy="972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una página Web invoca al menos un proceso de red.</a:t>
            </a:r>
          </a:p>
        </p:txBody>
      </p:sp>
      <p:sp>
        <p:nvSpPr>
          <p:cNvPr id="7" name="6 Abrir llave"/>
          <p:cNvSpPr/>
          <p:nvPr/>
        </p:nvSpPr>
        <p:spPr>
          <a:xfrm>
            <a:off x="3642668" y="98630"/>
            <a:ext cx="207002" cy="1314146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732722" y="320181"/>
            <a:ext cx="2376264" cy="78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clic en un hipervínculo hace que un explorador Web se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comunique con un servidor Web.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Abrir llave"/>
          <p:cNvSpPr/>
          <p:nvPr/>
        </p:nvSpPr>
        <p:spPr>
          <a:xfrm>
            <a:off x="6165198" y="188640"/>
            <a:ext cx="207002" cy="1314146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6300192" y="116632"/>
            <a:ext cx="22322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es así porque los procesos individuales que se ejecutan en los hosts de origen y de destino se comunican entre sí.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86" y="1772816"/>
            <a:ext cx="57626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7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1149</Words>
  <Application>Microsoft Office PowerPoint</Application>
  <PresentationFormat>Presentación en pantalla (4:3)</PresentationFormat>
  <Paragraphs>104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Cartoné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drake gonzales lopez</dc:creator>
  <cp:lastModifiedBy>drake gonzales lopez</cp:lastModifiedBy>
  <cp:revision>26</cp:revision>
  <dcterms:created xsi:type="dcterms:W3CDTF">2014-09-08T00:43:07Z</dcterms:created>
  <dcterms:modified xsi:type="dcterms:W3CDTF">2014-09-08T13:41:19Z</dcterms:modified>
</cp:coreProperties>
</file>